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83" r:id="rId4"/>
    <p:sldId id="259" r:id="rId5"/>
    <p:sldId id="278" r:id="rId6"/>
    <p:sldId id="281" r:id="rId7"/>
    <p:sldId id="262" r:id="rId8"/>
    <p:sldId id="267" r:id="rId9"/>
    <p:sldId id="268" r:id="rId10"/>
  </p:sldIdLst>
  <p:sldSz cx="18288000" cy="10287000"/>
  <p:notesSz cx="6858000" cy="9144000"/>
  <p:embeddedFontLst>
    <p:embeddedFont>
      <p:font typeface="Heebo Bold" charset="-79"/>
      <p:regular r:id="rId12"/>
      <p:bold r:id="rId13"/>
    </p:embeddedFont>
    <p:embeddedFont>
      <p:font typeface="Heebo Regular" charset="-79"/>
      <p:regular r:id="rId14"/>
    </p:embeddedFont>
    <p:embeddedFont>
      <p:font typeface="DejaVu Serif" charset="0"/>
      <p:regular r:id="rId15"/>
    </p:embeddedFont>
    <p:embeddedFont>
      <p:font typeface="Heebo Regular Bold" charset="-79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Arimo Bold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n Coretchi" initials="RC" lastIdx="1" clrIdx="0">
    <p:extLst>
      <p:ext uri="{19B8F6BF-5375-455C-9EA6-DF929625EA0E}">
        <p15:presenceInfo xmlns="" xmlns:p15="http://schemas.microsoft.com/office/powerpoint/2012/main" userId="Roman Coretch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4578" autoAdjust="0"/>
  </p:normalViewPr>
  <p:slideViewPr>
    <p:cSldViewPr>
      <p:cViewPr varScale="1">
        <p:scale>
          <a:sx n="57" d="100"/>
          <a:sy n="57" d="100"/>
        </p:scale>
        <p:origin x="-5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f\Desktop\COVID%20%20&#1074;&#1072;&#1082;&#1094;&#1080;&#1085;\&#1052;&#1086;&#1085;&#1080;&#1090;&#1086;&#1088;&#1080;&#1085;&#1075;%20&#1074;&#1072;&#1082;&#1094;&#1080;&#1085;&#1072;&#1094;&#1080;&#1080;%20&#1058;&#1072;&#1088;&#1072;&#1082;&#1083;&#1080;&#1103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f\Desktop\COVID%20%20&#1074;&#1072;&#1082;&#1094;&#1080;&#1085;\&#1052;&#1086;&#1085;&#1080;&#1090;&#1086;&#1088;&#1080;&#1085;&#1075;%20&#1074;&#1072;&#1082;&#1094;&#1080;&#1085;&#1072;&#1094;&#1080;&#1080;%20&#1058;&#1072;&#1088;&#1072;&#1082;&#1083;&#1080;&#1103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f\Desktop\COVID%20%20&#1074;&#1072;&#1082;&#1094;&#1080;&#1085;\&#1052;&#1086;&#1085;&#1080;&#1090;&#1086;&#1088;&#1080;&#1085;&#1075;%20&#1074;&#1072;&#1082;&#1094;&#1080;&#1085;&#1072;&#1094;&#1080;&#1080;%20&#1058;&#1072;&#1088;&#1072;&#1082;&#1083;&#1080;&#1103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'получено доз'!$B$4</c:f>
              <c:strCache>
                <c:ptCount val="1"/>
                <c:pt idx="0">
                  <c:v>Получено доз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 baseline="0"/>
                </a:pPr>
                <a:endParaRPr lang="ru-RU"/>
              </a:p>
            </c:txPr>
            <c:showVal val="1"/>
          </c:dLbls>
          <c:cat>
            <c:strRef>
              <c:f>'получено доз'!$C$3:$I$3</c:f>
              <c:strCache>
                <c:ptCount val="7"/>
                <c:pt idx="0">
                  <c:v>Astra Zeneca</c:v>
                </c:pt>
                <c:pt idx="1">
                  <c:v>Pfizer/BioNTech-Comirnati</c:v>
                </c:pt>
                <c:pt idx="2">
                  <c:v>Gam-COVID-VAC (Sputnik-V)</c:v>
                </c:pt>
                <c:pt idx="3">
                  <c:v>Sinovac (Corona Vac)</c:v>
                </c:pt>
                <c:pt idx="4">
                  <c:v>Sinopharm</c:v>
                </c:pt>
                <c:pt idx="5">
                  <c:v>Johnson &amp; Johnson</c:v>
                </c:pt>
                <c:pt idx="6">
                  <c:v>Всего получено доз вакцин</c:v>
                </c:pt>
              </c:strCache>
            </c:strRef>
          </c:cat>
          <c:val>
            <c:numRef>
              <c:f>'получено доз'!$C$4:$I$4</c:f>
              <c:numCache>
                <c:formatCode>0</c:formatCode>
                <c:ptCount val="7"/>
                <c:pt idx="0">
                  <c:v>3430</c:v>
                </c:pt>
                <c:pt idx="1">
                  <c:v>2310</c:v>
                </c:pt>
                <c:pt idx="2" formatCode="General">
                  <c:v>1630</c:v>
                </c:pt>
                <c:pt idx="3" formatCode="General">
                  <c:v>986</c:v>
                </c:pt>
                <c:pt idx="4" formatCode="General">
                  <c:v>1269</c:v>
                </c:pt>
                <c:pt idx="5" formatCode="General">
                  <c:v>2350</c:v>
                </c:pt>
                <c:pt idx="6" formatCode="General">
                  <c:v>11975</c:v>
                </c:pt>
              </c:numCache>
            </c:numRef>
          </c:val>
        </c:ser>
        <c:axId val="65644032"/>
        <c:axId val="65645568"/>
      </c:barChart>
      <c:catAx>
        <c:axId val="65644032"/>
        <c:scaling>
          <c:orientation val="minMax"/>
        </c:scaling>
        <c:axPos val="b"/>
        <c:majorTickMark val="none"/>
        <c:tickLblPos val="nextTo"/>
        <c:crossAx val="65645568"/>
        <c:crosses val="autoZero"/>
        <c:auto val="1"/>
        <c:lblAlgn val="ctr"/>
        <c:lblOffset val="100"/>
      </c:catAx>
      <c:valAx>
        <c:axId val="65645568"/>
        <c:scaling>
          <c:orientation val="minMax"/>
        </c:scaling>
        <c:axPos val="l"/>
        <c:numFmt formatCode="0" sourceLinked="1"/>
        <c:maj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656440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1" i="0" baseline="0"/>
            </a:pPr>
            <a:endParaRPr lang="ru-RU"/>
          </a:p>
        </c:txPr>
      </c:dTable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000" baseline="0"/>
                </a:pPr>
                <a:endParaRPr lang="ru-RU"/>
              </a:p>
            </c:txPr>
            <c:showPercent val="1"/>
            <c:showLeaderLines val="1"/>
          </c:dLbls>
          <c:cat>
            <c:strRef>
              <c:f>'по полу'!$C$5:$C$6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'по полу'!$D$5:$D$6</c:f>
              <c:numCache>
                <c:formatCode>General</c:formatCode>
                <c:ptCount val="2"/>
                <c:pt idx="0">
                  <c:v>2162</c:v>
                </c:pt>
                <c:pt idx="1">
                  <c:v>2918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b"/>
      <c:layout>
        <c:manualLayout>
          <c:xMode val="edge"/>
          <c:yMode val="edge"/>
          <c:x val="0.28162401574803148"/>
          <c:y val="0.88850503062117359"/>
          <c:w val="0.49508530183727129"/>
          <c:h val="8.3717191601050012E-2"/>
        </c:manualLayout>
      </c:layout>
      <c:txPr>
        <a:bodyPr/>
        <a:lstStyle/>
        <a:p>
          <a:pPr>
            <a:defRPr sz="2400" b="1" i="0" baseline="0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еженед!$C$5</c:f>
              <c:strCache>
                <c:ptCount val="1"/>
                <c:pt idx="0">
                  <c:v>I доза</c:v>
                </c:pt>
              </c:strCache>
            </c:strRef>
          </c:tx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</c:dLbls>
          <c:cat>
            <c:strRef>
              <c:f>еженед!$D$4:$AA$4</c:f>
              <c:strCache>
                <c:ptCount val="24"/>
                <c:pt idx="0">
                  <c:v>09-14 марта</c:v>
                </c:pt>
                <c:pt idx="1">
                  <c:v>15-21 марта</c:v>
                </c:pt>
                <c:pt idx="2">
                  <c:v>22-28 марта</c:v>
                </c:pt>
                <c:pt idx="3">
                  <c:v>29-04 апреля</c:v>
                </c:pt>
                <c:pt idx="4">
                  <c:v>05-11 апреля</c:v>
                </c:pt>
                <c:pt idx="5">
                  <c:v>12-18 апреля</c:v>
                </c:pt>
                <c:pt idx="6">
                  <c:v>19-25 апреля</c:v>
                </c:pt>
                <c:pt idx="7">
                  <c:v>26-02 мая</c:v>
                </c:pt>
                <c:pt idx="8">
                  <c:v>03-09 мая</c:v>
                </c:pt>
                <c:pt idx="9">
                  <c:v>10-16 мая</c:v>
                </c:pt>
                <c:pt idx="10">
                  <c:v>17-23 мая</c:v>
                </c:pt>
                <c:pt idx="11">
                  <c:v>24-30 мая</c:v>
                </c:pt>
                <c:pt idx="12">
                  <c:v>31-06 июня</c:v>
                </c:pt>
                <c:pt idx="13">
                  <c:v>07-13 июня</c:v>
                </c:pt>
                <c:pt idx="14">
                  <c:v>14-20 июня</c:v>
                </c:pt>
                <c:pt idx="15">
                  <c:v>21-27 июня</c:v>
                </c:pt>
                <c:pt idx="16">
                  <c:v>28-04 июля</c:v>
                </c:pt>
                <c:pt idx="17">
                  <c:v>15-11 июля</c:v>
                </c:pt>
                <c:pt idx="18">
                  <c:v>12-18 июля</c:v>
                </c:pt>
                <c:pt idx="19">
                  <c:v>19-25 июля</c:v>
                </c:pt>
                <c:pt idx="20">
                  <c:v>26-01 августа</c:v>
                </c:pt>
                <c:pt idx="21">
                  <c:v>02-08 августа</c:v>
                </c:pt>
                <c:pt idx="22">
                  <c:v>09-15 августа</c:v>
                </c:pt>
                <c:pt idx="23">
                  <c:v>16-22 август</c:v>
                </c:pt>
              </c:strCache>
            </c:strRef>
          </c:cat>
          <c:val>
            <c:numRef>
              <c:f>еженед!$D$5:$AA$5</c:f>
              <c:numCache>
                <c:formatCode>General</c:formatCode>
                <c:ptCount val="24"/>
                <c:pt idx="0">
                  <c:v>3</c:v>
                </c:pt>
                <c:pt idx="1">
                  <c:v>10</c:v>
                </c:pt>
                <c:pt idx="2">
                  <c:v>94</c:v>
                </c:pt>
                <c:pt idx="3">
                  <c:v>61</c:v>
                </c:pt>
                <c:pt idx="4">
                  <c:v>151</c:v>
                </c:pt>
                <c:pt idx="5">
                  <c:v>21</c:v>
                </c:pt>
                <c:pt idx="6">
                  <c:v>71</c:v>
                </c:pt>
                <c:pt idx="7">
                  <c:v>79</c:v>
                </c:pt>
                <c:pt idx="8">
                  <c:v>358</c:v>
                </c:pt>
                <c:pt idx="9">
                  <c:v>228</c:v>
                </c:pt>
                <c:pt idx="10">
                  <c:v>258</c:v>
                </c:pt>
                <c:pt idx="11">
                  <c:v>588</c:v>
                </c:pt>
                <c:pt idx="12">
                  <c:v>101</c:v>
                </c:pt>
                <c:pt idx="13">
                  <c:v>177</c:v>
                </c:pt>
                <c:pt idx="14">
                  <c:v>97</c:v>
                </c:pt>
                <c:pt idx="15">
                  <c:v>199</c:v>
                </c:pt>
                <c:pt idx="16">
                  <c:v>172</c:v>
                </c:pt>
                <c:pt idx="17">
                  <c:v>264</c:v>
                </c:pt>
                <c:pt idx="18">
                  <c:v>346</c:v>
                </c:pt>
                <c:pt idx="19">
                  <c:v>485</c:v>
                </c:pt>
                <c:pt idx="20">
                  <c:v>447</c:v>
                </c:pt>
                <c:pt idx="21">
                  <c:v>272</c:v>
                </c:pt>
                <c:pt idx="22">
                  <c:v>266</c:v>
                </c:pt>
                <c:pt idx="23">
                  <c:v>332</c:v>
                </c:pt>
              </c:numCache>
            </c:numRef>
          </c:val>
        </c:ser>
        <c:ser>
          <c:idx val="1"/>
          <c:order val="1"/>
          <c:tx>
            <c:strRef>
              <c:f>еженед!$C$6</c:f>
              <c:strCache>
                <c:ptCount val="1"/>
                <c:pt idx="0">
                  <c:v>II доза</c:v>
                </c:pt>
              </c:strCache>
            </c:strRef>
          </c:tx>
          <c:dLbls>
            <c:txPr>
              <a:bodyPr/>
              <a:lstStyle/>
              <a:p>
                <a:pPr>
                  <a:defRPr sz="1600"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еженед!$D$4:$AA$4</c:f>
              <c:strCache>
                <c:ptCount val="24"/>
                <c:pt idx="0">
                  <c:v>09-14 марта</c:v>
                </c:pt>
                <c:pt idx="1">
                  <c:v>15-21 марта</c:v>
                </c:pt>
                <c:pt idx="2">
                  <c:v>22-28 марта</c:v>
                </c:pt>
                <c:pt idx="3">
                  <c:v>29-04 апреля</c:v>
                </c:pt>
                <c:pt idx="4">
                  <c:v>05-11 апреля</c:v>
                </c:pt>
                <c:pt idx="5">
                  <c:v>12-18 апреля</c:v>
                </c:pt>
                <c:pt idx="6">
                  <c:v>19-25 апреля</c:v>
                </c:pt>
                <c:pt idx="7">
                  <c:v>26-02 мая</c:v>
                </c:pt>
                <c:pt idx="8">
                  <c:v>03-09 мая</c:v>
                </c:pt>
                <c:pt idx="9">
                  <c:v>10-16 мая</c:v>
                </c:pt>
                <c:pt idx="10">
                  <c:v>17-23 мая</c:v>
                </c:pt>
                <c:pt idx="11">
                  <c:v>24-30 мая</c:v>
                </c:pt>
                <c:pt idx="12">
                  <c:v>31-06 июня</c:v>
                </c:pt>
                <c:pt idx="13">
                  <c:v>07-13 июня</c:v>
                </c:pt>
                <c:pt idx="14">
                  <c:v>14-20 июня</c:v>
                </c:pt>
                <c:pt idx="15">
                  <c:v>21-27 июня</c:v>
                </c:pt>
                <c:pt idx="16">
                  <c:v>28-04 июля</c:v>
                </c:pt>
                <c:pt idx="17">
                  <c:v>15-11 июля</c:v>
                </c:pt>
                <c:pt idx="18">
                  <c:v>12-18 июля</c:v>
                </c:pt>
                <c:pt idx="19">
                  <c:v>19-25 июля</c:v>
                </c:pt>
                <c:pt idx="20">
                  <c:v>26-01 августа</c:v>
                </c:pt>
                <c:pt idx="21">
                  <c:v>02-08 августа</c:v>
                </c:pt>
                <c:pt idx="22">
                  <c:v>09-15 августа</c:v>
                </c:pt>
                <c:pt idx="23">
                  <c:v>16-22 август</c:v>
                </c:pt>
              </c:strCache>
            </c:strRef>
          </c:cat>
          <c:val>
            <c:numRef>
              <c:f>еженед!$D$6:$AA$6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92</c:v>
                </c:pt>
                <c:pt idx="6">
                  <c:v>0</c:v>
                </c:pt>
                <c:pt idx="7">
                  <c:v>1</c:v>
                </c:pt>
                <c:pt idx="8">
                  <c:v>10</c:v>
                </c:pt>
                <c:pt idx="9">
                  <c:v>6</c:v>
                </c:pt>
                <c:pt idx="10">
                  <c:v>23</c:v>
                </c:pt>
                <c:pt idx="11">
                  <c:v>334</c:v>
                </c:pt>
                <c:pt idx="12">
                  <c:v>283</c:v>
                </c:pt>
                <c:pt idx="13">
                  <c:v>96</c:v>
                </c:pt>
                <c:pt idx="14">
                  <c:v>528</c:v>
                </c:pt>
                <c:pt idx="15">
                  <c:v>158</c:v>
                </c:pt>
                <c:pt idx="16">
                  <c:v>117</c:v>
                </c:pt>
                <c:pt idx="17">
                  <c:v>198</c:v>
                </c:pt>
                <c:pt idx="18">
                  <c:v>213</c:v>
                </c:pt>
                <c:pt idx="19">
                  <c:v>168</c:v>
                </c:pt>
                <c:pt idx="20">
                  <c:v>220</c:v>
                </c:pt>
                <c:pt idx="21">
                  <c:v>261</c:v>
                </c:pt>
                <c:pt idx="22">
                  <c:v>309</c:v>
                </c:pt>
                <c:pt idx="23">
                  <c:v>528</c:v>
                </c:pt>
              </c:numCache>
            </c:numRef>
          </c:val>
        </c:ser>
        <c:shape val="cylinder"/>
        <c:axId val="101896576"/>
        <c:axId val="101898112"/>
        <c:axId val="0"/>
      </c:bar3DChart>
      <c:catAx>
        <c:axId val="10189657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 i="0" baseline="0"/>
            </a:pPr>
            <a:endParaRPr lang="ru-RU"/>
          </a:p>
        </c:txPr>
        <c:crossAx val="101898112"/>
        <c:crosses val="autoZero"/>
        <c:auto val="1"/>
        <c:lblAlgn val="ctr"/>
        <c:lblOffset val="100"/>
      </c:catAx>
      <c:valAx>
        <c:axId val="101898112"/>
        <c:scaling>
          <c:orientation val="minMax"/>
        </c:scaling>
        <c:axPos val="l"/>
        <c:numFmt formatCode="General" sourceLinked="1"/>
        <c:tickLblPos val="nextTo"/>
        <c:crossAx val="10189657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2000" b="1" i="0" baseline="0"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AA9D7-C44B-4AF3-B21B-07D9243798E7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ru-RU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FC247-EF8C-4BAE-83F5-CCBD09C73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98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FC247-EF8C-4BAE-83F5-CCBD09C7333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484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r="1369"/>
          <a:stretch>
            <a:fillRect/>
          </a:stretch>
        </p:blipFill>
        <p:spPr>
          <a:xfrm>
            <a:off x="9144000" y="1916437"/>
            <a:ext cx="9144000" cy="695324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40888" y="5611599"/>
            <a:ext cx="7752511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ru-RU" sz="6000" b="1" dirty="0" smtClean="0">
                <a:solidFill>
                  <a:srgbClr val="242423"/>
                </a:solidFill>
                <a:latin typeface="Heebo Bold"/>
              </a:rPr>
              <a:t>Вакцинация против </a:t>
            </a:r>
            <a:r>
              <a:rPr lang="en-US" sz="6000" b="1" dirty="0" smtClean="0">
                <a:solidFill>
                  <a:srgbClr val="242423"/>
                </a:solidFill>
                <a:latin typeface="Heebo Bold"/>
              </a:rPr>
              <a:t>COVID-19</a:t>
            </a:r>
            <a:r>
              <a:rPr lang="ru-RU" sz="6000" b="1" dirty="0" smtClean="0">
                <a:solidFill>
                  <a:srgbClr val="242423"/>
                </a:solidFill>
                <a:latin typeface="Heebo Bold"/>
              </a:rPr>
              <a:t> в районе Тараклия</a:t>
            </a:r>
            <a:endParaRPr lang="en-US" sz="6000" b="1" dirty="0">
              <a:solidFill>
                <a:srgbClr val="242423"/>
              </a:solidFill>
              <a:latin typeface="Heeb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40888" y="990600"/>
            <a:ext cx="6976888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399" spc="-23" dirty="0" err="1">
                <a:solidFill>
                  <a:srgbClr val="242423"/>
                </a:solidFill>
                <a:latin typeface="Heebo Regular"/>
              </a:rPr>
              <a:t>Ministerul</a:t>
            </a:r>
            <a:r>
              <a:rPr lang="en-US" sz="2399" spc="-23" dirty="0">
                <a:solidFill>
                  <a:srgbClr val="242423"/>
                </a:solidFill>
                <a:latin typeface="Heebo Regular"/>
              </a:rPr>
              <a:t> </a:t>
            </a:r>
            <a:r>
              <a:rPr lang="en-US" sz="2399" spc="-23" dirty="0" err="1">
                <a:solidFill>
                  <a:srgbClr val="242423"/>
                </a:solidFill>
                <a:latin typeface="Heebo Regular"/>
              </a:rPr>
              <a:t>Sănătății</a:t>
            </a:r>
            <a:r>
              <a:rPr lang="en-US" sz="2399" spc="-23" dirty="0">
                <a:solidFill>
                  <a:srgbClr val="242423"/>
                </a:solidFill>
                <a:latin typeface="Heebo Regular"/>
              </a:rPr>
              <a:t>, </a:t>
            </a:r>
            <a:r>
              <a:rPr lang="en-US" sz="2399" spc="-23" dirty="0" err="1">
                <a:solidFill>
                  <a:srgbClr val="242423"/>
                </a:solidFill>
                <a:latin typeface="Heebo Regular"/>
              </a:rPr>
              <a:t>Muncii</a:t>
            </a:r>
            <a:r>
              <a:rPr lang="en-US" sz="2399" spc="-23" dirty="0">
                <a:solidFill>
                  <a:srgbClr val="242423"/>
                </a:solidFill>
                <a:latin typeface="Heebo Regular"/>
              </a:rPr>
              <a:t> </a:t>
            </a:r>
            <a:r>
              <a:rPr lang="en-US" sz="2399" spc="-23" dirty="0" err="1">
                <a:solidFill>
                  <a:srgbClr val="242423"/>
                </a:solidFill>
                <a:latin typeface="Heebo Regular"/>
              </a:rPr>
              <a:t>și</a:t>
            </a:r>
            <a:r>
              <a:rPr lang="en-US" sz="2399" spc="-23" dirty="0">
                <a:solidFill>
                  <a:srgbClr val="242423"/>
                </a:solidFill>
                <a:latin typeface="Heebo Regular"/>
              </a:rPr>
              <a:t> </a:t>
            </a:r>
            <a:r>
              <a:rPr lang="en-US" sz="2399" spc="-23" dirty="0" err="1">
                <a:solidFill>
                  <a:srgbClr val="242423"/>
                </a:solidFill>
                <a:latin typeface="Heebo Regular"/>
              </a:rPr>
              <a:t>Protecției</a:t>
            </a:r>
            <a:r>
              <a:rPr lang="en-US" sz="2399" spc="-23" dirty="0">
                <a:solidFill>
                  <a:srgbClr val="242423"/>
                </a:solidFill>
                <a:latin typeface="Heebo Regular"/>
              </a:rPr>
              <a:t> </a:t>
            </a:r>
            <a:r>
              <a:rPr lang="en-US" sz="2399" spc="-23" dirty="0" err="1">
                <a:solidFill>
                  <a:srgbClr val="242423"/>
                </a:solidFill>
                <a:latin typeface="Heebo Regular"/>
              </a:rPr>
              <a:t>Sociale</a:t>
            </a:r>
            <a:endParaRPr lang="en-US" sz="2399" spc="-23" dirty="0">
              <a:solidFill>
                <a:srgbClr val="242423"/>
              </a:solidFill>
              <a:latin typeface="Heebo Regular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spc="-24" dirty="0" err="1">
                <a:solidFill>
                  <a:srgbClr val="242423"/>
                </a:solidFill>
                <a:latin typeface="Heebo Regular"/>
              </a:rPr>
              <a:t>Agenția</a:t>
            </a:r>
            <a:r>
              <a:rPr lang="en-US" sz="2400" spc="-24" dirty="0">
                <a:solidFill>
                  <a:srgbClr val="242423"/>
                </a:solidFill>
                <a:latin typeface="Heebo Regular"/>
              </a:rPr>
              <a:t> </a:t>
            </a:r>
            <a:r>
              <a:rPr lang="en-US" sz="2400" spc="-24" dirty="0" err="1">
                <a:solidFill>
                  <a:srgbClr val="242423"/>
                </a:solidFill>
                <a:latin typeface="Heebo Regular"/>
              </a:rPr>
              <a:t>Națională</a:t>
            </a:r>
            <a:r>
              <a:rPr lang="en-US" sz="2400" spc="-24" dirty="0">
                <a:solidFill>
                  <a:srgbClr val="242423"/>
                </a:solidFill>
                <a:latin typeface="Heebo Regular"/>
              </a:rPr>
              <a:t> </a:t>
            </a:r>
            <a:r>
              <a:rPr lang="en-US" sz="2400" spc="-24" dirty="0" err="1">
                <a:solidFill>
                  <a:srgbClr val="242423"/>
                </a:solidFill>
                <a:latin typeface="Heebo Regular"/>
              </a:rPr>
              <a:t>pentru</a:t>
            </a:r>
            <a:r>
              <a:rPr lang="en-US" sz="2400" spc="-24" dirty="0">
                <a:solidFill>
                  <a:srgbClr val="242423"/>
                </a:solidFill>
                <a:latin typeface="Heebo Regular"/>
              </a:rPr>
              <a:t> </a:t>
            </a:r>
            <a:r>
              <a:rPr lang="en-US" sz="2400" spc="-24" dirty="0" err="1">
                <a:solidFill>
                  <a:srgbClr val="242423"/>
                </a:solidFill>
                <a:latin typeface="Heebo Regular"/>
              </a:rPr>
              <a:t>Sănătate</a:t>
            </a:r>
            <a:r>
              <a:rPr lang="en-US" sz="2400" spc="-24" dirty="0">
                <a:solidFill>
                  <a:srgbClr val="242423"/>
                </a:solidFill>
                <a:latin typeface="Heebo Regular"/>
              </a:rPr>
              <a:t> </a:t>
            </a:r>
            <a:r>
              <a:rPr lang="en-US" sz="2400" spc="-24" dirty="0" err="1" smtClean="0">
                <a:solidFill>
                  <a:srgbClr val="242423"/>
                </a:solidFill>
                <a:latin typeface="Heebo Regular"/>
              </a:rPr>
              <a:t>Publică</a:t>
            </a:r>
            <a:r>
              <a:rPr lang="ru-RU" sz="2400" spc="-24" dirty="0" smtClean="0">
                <a:solidFill>
                  <a:srgbClr val="242423"/>
                </a:solidFill>
                <a:latin typeface="Heebo Regular"/>
              </a:rPr>
              <a:t> </a:t>
            </a:r>
            <a:r>
              <a:rPr lang="ro-MO" sz="2400" spc="-24" dirty="0" smtClean="0">
                <a:solidFill>
                  <a:srgbClr val="242423"/>
                </a:solidFill>
                <a:latin typeface="Heebo Regular"/>
              </a:rPr>
              <a:t>           Centrul de sănătate publică Cahul (r-ul Taraclia) </a:t>
            </a:r>
            <a:endParaRPr lang="ru-RU" sz="2400" spc="-24" dirty="0" smtClean="0">
              <a:solidFill>
                <a:srgbClr val="242423"/>
              </a:solidFill>
              <a:latin typeface="Heebo Regular"/>
            </a:endParaRP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spc="-24" dirty="0">
              <a:solidFill>
                <a:srgbClr val="242423"/>
              </a:solidFill>
              <a:latin typeface="Heebo Regula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40888" y="8812530"/>
            <a:ext cx="4997912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ru-RU" sz="2399" dirty="0" smtClean="0">
                <a:solidFill>
                  <a:srgbClr val="000000"/>
                </a:solidFill>
                <a:latin typeface="DejaVu Serif"/>
              </a:rPr>
              <a:t>23</a:t>
            </a:r>
            <a:r>
              <a:rPr lang="en-US" sz="2399" dirty="0" smtClean="0">
                <a:solidFill>
                  <a:srgbClr val="000000"/>
                </a:solidFill>
                <a:latin typeface="DejaVu Serif"/>
              </a:rPr>
              <a:t>.0</a:t>
            </a:r>
            <a:r>
              <a:rPr lang="ro-MO" sz="2399" dirty="0" smtClean="0">
                <a:solidFill>
                  <a:srgbClr val="000000"/>
                </a:solidFill>
                <a:latin typeface="DejaVu Serif"/>
              </a:rPr>
              <a:t>8</a:t>
            </a:r>
            <a:r>
              <a:rPr lang="en-US" sz="2399" dirty="0" smtClean="0">
                <a:solidFill>
                  <a:srgbClr val="000000"/>
                </a:solidFill>
                <a:latin typeface="DejaVu Serif"/>
              </a:rPr>
              <a:t>.2021</a:t>
            </a:r>
            <a:endParaRPr lang="en-US" sz="2399" dirty="0">
              <a:solidFill>
                <a:srgbClr val="000000"/>
              </a:solidFill>
              <a:latin typeface="DejaVu Serif"/>
            </a:endParaRPr>
          </a:p>
          <a:p>
            <a:pPr>
              <a:lnSpc>
                <a:spcPts val="3359"/>
              </a:lnSpc>
            </a:pPr>
            <a:r>
              <a:rPr lang="ro-MO" sz="2400" dirty="0" smtClean="0">
                <a:solidFill>
                  <a:srgbClr val="000000"/>
                </a:solidFill>
                <a:latin typeface="DejaVu Serif"/>
              </a:rPr>
              <a:t>Taraclia</a:t>
            </a:r>
            <a:endParaRPr lang="en-US" sz="2400" dirty="0">
              <a:solidFill>
                <a:srgbClr val="000000"/>
              </a:solidFill>
              <a:latin typeface="DejaVu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="" xmlns:a16="http://schemas.microsoft.com/office/drawing/2014/main" id="{4A7259A2-CDF1-4569-A984-BC062C175026}"/>
              </a:ext>
            </a:extLst>
          </p:cNvPr>
          <p:cNvSpPr txBox="1"/>
          <p:nvPr/>
        </p:nvSpPr>
        <p:spPr>
          <a:xfrm>
            <a:off x="1219200" y="6597869"/>
            <a:ext cx="92202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2307" lvl="1">
              <a:lnSpc>
                <a:spcPts val="3000"/>
              </a:lnSpc>
            </a:pPr>
            <a:endParaRPr lang="en-US" sz="2400" b="1" spc="-34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6657" lvl="1" indent="-514350">
              <a:lnSpc>
                <a:spcPts val="3000"/>
              </a:lnSpc>
              <a:buFont typeface="+mj-lt"/>
              <a:buAutoNum type="arabicPeriod"/>
            </a:pPr>
            <a:endParaRPr lang="en-US" sz="2400" b="1" spc="-34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endParaRPr lang="en-US" sz="2400" b="1" spc="-34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ct val="0"/>
              </a:spcBef>
            </a:pPr>
            <a:endParaRPr lang="en-US" sz="2400" b="1" spc="-34" dirty="0">
              <a:solidFill>
                <a:srgbClr val="2424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81400" y="800100"/>
          <a:ext cx="13030200" cy="79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63942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7543799" cy="10287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4435" y="4076700"/>
            <a:ext cx="7196966" cy="573469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028700"/>
            <a:ext cx="6362700" cy="1469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Heebo Regular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Heebo Regular"/>
                <a:ea typeface="+mn-ea"/>
                <a:cs typeface="+mn-cs"/>
              </a:rPr>
              <a:t>ЧИСЛО ИСПОЛЬЗОВАННЫХ       ВАКЦИН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"/>
              <a:ea typeface="+mn-ea"/>
              <a:cs typeface="+mn-cs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="" xmlns:a16="http://schemas.microsoft.com/office/drawing/2014/main" id="{B7F069BD-0671-4937-BBDE-F1D41D5BA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06615690"/>
              </p:ext>
            </p:extLst>
          </p:nvPr>
        </p:nvGraphicFramePr>
        <p:xfrm>
          <a:off x="7924799" y="2324099"/>
          <a:ext cx="9982198" cy="6553201"/>
        </p:xfrm>
        <a:graphic>
          <a:graphicData uri="http://schemas.openxmlformats.org/drawingml/2006/table">
            <a:tbl>
              <a:tblPr/>
              <a:tblGrid>
                <a:gridCol w="3426726">
                  <a:extLst>
                    <a:ext uri="{9D8B030D-6E8A-4147-A177-3AD203B41FA5}">
                      <a16:colId xmlns="" xmlns:a16="http://schemas.microsoft.com/office/drawing/2014/main" val="2720204091"/>
                    </a:ext>
                  </a:extLst>
                </a:gridCol>
                <a:gridCol w="1117412">
                  <a:extLst>
                    <a:ext uri="{9D8B030D-6E8A-4147-A177-3AD203B41FA5}">
                      <a16:colId xmlns="" xmlns:a16="http://schemas.microsoft.com/office/drawing/2014/main" val="3501019258"/>
                    </a:ext>
                  </a:extLst>
                </a:gridCol>
                <a:gridCol w="1117408">
                  <a:extLst>
                    <a:ext uri="{9D8B030D-6E8A-4147-A177-3AD203B41FA5}">
                      <a16:colId xmlns="" xmlns:a16="http://schemas.microsoft.com/office/drawing/2014/main" val="2370804235"/>
                    </a:ext>
                  </a:extLst>
                </a:gridCol>
                <a:gridCol w="1564375">
                  <a:extLst>
                    <a:ext uri="{9D8B030D-6E8A-4147-A177-3AD203B41FA5}">
                      <a16:colId xmlns="" xmlns:a16="http://schemas.microsoft.com/office/drawing/2014/main" val="1799687909"/>
                    </a:ext>
                  </a:extLst>
                </a:gridCol>
                <a:gridCol w="1638868">
                  <a:extLst>
                    <a:ext uri="{9D8B030D-6E8A-4147-A177-3AD203B41FA5}">
                      <a16:colId xmlns="" xmlns:a16="http://schemas.microsoft.com/office/drawing/2014/main" val="1771278903"/>
                    </a:ext>
                  </a:extLst>
                </a:gridCol>
                <a:gridCol w="1117409">
                  <a:extLst>
                    <a:ext uri="{9D8B030D-6E8A-4147-A177-3AD203B41FA5}">
                      <a16:colId xmlns="" xmlns:a16="http://schemas.microsoft.com/office/drawing/2014/main" val="304357358"/>
                    </a:ext>
                  </a:extLst>
                </a:gridCol>
              </a:tblGrid>
              <a:tr h="14521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Доза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Доза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использовано </a:t>
                      </a: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получено доз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использования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0312601"/>
                  </a:ext>
                </a:extLst>
              </a:tr>
              <a:tr h="7334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AstraZeneca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5521331"/>
                  </a:ext>
                </a:extLst>
              </a:tr>
              <a:tr h="81227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-COVID-VAC</a:t>
                      </a:r>
                      <a:endParaRPr lang="ru-RU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(Sputnik-V)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6860360"/>
                  </a:ext>
                </a:extLst>
              </a:tr>
              <a:tr h="7334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Pfizer/BioNTech -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Comirnaty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9996476"/>
                  </a:ext>
                </a:extLst>
              </a:tr>
              <a:tr h="7334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Sinopharm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32578196"/>
                  </a:ext>
                </a:extLst>
              </a:tr>
              <a:tr h="7334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Sinovac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0250245"/>
                  </a:ext>
                </a:extLst>
              </a:tr>
              <a:tr h="7334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Janssen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6812055"/>
                  </a:ext>
                </a:extLst>
              </a:tr>
              <a:tr h="6217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5081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8627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54964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887200" y="0"/>
            <a:ext cx="6400800" cy="10287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887200" y="2765410"/>
            <a:ext cx="6172200" cy="53275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38550" y="952501"/>
            <a:ext cx="1059145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3600" dirty="0" smtClean="0">
                <a:solidFill>
                  <a:schemeClr val="tx2"/>
                </a:solidFill>
                <a:latin typeface="Heebo Regular"/>
              </a:rPr>
              <a:t>ОХВАТ  ВАКЦИНАЦИЕЙ  ПРОТИВ  ИНФЕКЦИИ</a:t>
            </a:r>
            <a:r>
              <a:rPr lang="en-US" sz="3600" dirty="0" smtClean="0">
                <a:solidFill>
                  <a:schemeClr val="tx2"/>
                </a:solidFill>
                <a:latin typeface="Heebo Regular"/>
              </a:rPr>
              <a:t>  COVID-19</a:t>
            </a:r>
            <a:r>
              <a:rPr lang="ru-RU" sz="3600" dirty="0" smtClean="0">
                <a:solidFill>
                  <a:schemeClr val="tx2"/>
                </a:solidFill>
                <a:latin typeface="Heebo Regular"/>
              </a:rPr>
              <a:t>  ПО  ЦЕНТРАМ  ЗДОРОВЬЯ</a:t>
            </a:r>
            <a:endParaRPr lang="en-US" sz="3600" dirty="0">
              <a:solidFill>
                <a:schemeClr val="tx2"/>
              </a:solidFill>
              <a:latin typeface="Heebo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781300"/>
            <a:ext cx="88773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ru-RU" sz="3200" spc="-32" dirty="0" smtClean="0">
                <a:solidFill>
                  <a:srgbClr val="242423"/>
                </a:solidFill>
                <a:latin typeface="Heebo Regular"/>
              </a:rPr>
              <a:t>Старт компании анти</a:t>
            </a:r>
            <a:r>
              <a:rPr lang="en-US" sz="3200" spc="-32" dirty="0" smtClean="0">
                <a:solidFill>
                  <a:srgbClr val="242423"/>
                </a:solidFill>
                <a:latin typeface="Heebo Regular"/>
              </a:rPr>
              <a:t> </a:t>
            </a:r>
            <a:r>
              <a:rPr lang="en-US" sz="3200" spc="-32" dirty="0">
                <a:solidFill>
                  <a:srgbClr val="242423"/>
                </a:solidFill>
                <a:latin typeface="Heebo Regular"/>
              </a:rPr>
              <a:t>COVID-19: </a:t>
            </a:r>
            <a:r>
              <a:rPr lang="ru-RU" sz="3200" spc="-32" dirty="0" smtClean="0">
                <a:solidFill>
                  <a:srgbClr val="242423"/>
                </a:solidFill>
                <a:latin typeface="Heebo Regular"/>
              </a:rPr>
              <a:t> 9</a:t>
            </a:r>
            <a:r>
              <a:rPr lang="en-US" sz="3200" spc="-32" dirty="0" smtClean="0">
                <a:solidFill>
                  <a:srgbClr val="242423"/>
                </a:solidFill>
                <a:latin typeface="Heebo Regular"/>
              </a:rPr>
              <a:t> </a:t>
            </a:r>
            <a:r>
              <a:rPr lang="ru-RU" sz="3200" spc="-32" dirty="0" smtClean="0">
                <a:solidFill>
                  <a:srgbClr val="242423"/>
                </a:solidFill>
                <a:latin typeface="Heebo Regular"/>
              </a:rPr>
              <a:t>марта</a:t>
            </a:r>
            <a:r>
              <a:rPr lang="en-US" sz="3200" spc="-32" dirty="0" smtClean="0">
                <a:solidFill>
                  <a:srgbClr val="242423"/>
                </a:solidFill>
                <a:latin typeface="Heebo Regular"/>
              </a:rPr>
              <a:t> </a:t>
            </a:r>
            <a:r>
              <a:rPr lang="en-US" sz="3200" spc="-32" dirty="0">
                <a:solidFill>
                  <a:srgbClr val="242423"/>
                </a:solidFill>
                <a:latin typeface="Heebo Regular"/>
              </a:rPr>
              <a:t>2021</a:t>
            </a:r>
          </a:p>
          <a:p>
            <a:pPr>
              <a:lnSpc>
                <a:spcPts val="4480"/>
              </a:lnSpc>
            </a:pPr>
            <a:r>
              <a:rPr lang="ru-RU" sz="3200" spc="-32" dirty="0" smtClean="0">
                <a:solidFill>
                  <a:srgbClr val="242423"/>
                </a:solidFill>
                <a:latin typeface="Heebo Regular"/>
              </a:rPr>
              <a:t>Всего введено доз</a:t>
            </a:r>
            <a:r>
              <a:rPr lang="en-US" sz="3200" spc="-32" dirty="0" smtClean="0">
                <a:solidFill>
                  <a:srgbClr val="242423"/>
                </a:solidFill>
                <a:latin typeface="Heebo Regular"/>
              </a:rPr>
              <a:t>: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spc="-32" dirty="0">
              <a:solidFill>
                <a:srgbClr val="242423"/>
              </a:solidFill>
              <a:latin typeface="Heebo Regular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" y="4533900"/>
            <a:ext cx="11277600" cy="2103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endParaRPr lang="en-US" sz="2900" spc="-29" dirty="0">
              <a:solidFill>
                <a:srgbClr val="242423"/>
              </a:solidFill>
              <a:latin typeface="Heebo Regular Bold"/>
            </a:endParaRPr>
          </a:p>
          <a:p>
            <a:pPr>
              <a:lnSpc>
                <a:spcPts val="4060"/>
              </a:lnSpc>
            </a:pPr>
            <a:endParaRPr lang="en-US" sz="2900" spc="-29" dirty="0">
              <a:solidFill>
                <a:srgbClr val="242423"/>
              </a:solidFill>
              <a:latin typeface="Heebo Regular Bold"/>
            </a:endParaRPr>
          </a:p>
          <a:p>
            <a:pPr>
              <a:lnSpc>
                <a:spcPts val="4060"/>
              </a:lnSpc>
            </a:pPr>
            <a:endParaRPr lang="en-US" sz="2900" spc="-29" dirty="0">
              <a:solidFill>
                <a:srgbClr val="242423"/>
              </a:solidFill>
              <a:latin typeface="Heebo Regular Bold"/>
            </a:endParaRPr>
          </a:p>
          <a:p>
            <a:pPr>
              <a:lnSpc>
                <a:spcPts val="4060"/>
              </a:lnSpc>
              <a:spcBef>
                <a:spcPct val="0"/>
              </a:spcBef>
            </a:pPr>
            <a:endParaRPr lang="en-US" sz="2900" spc="-29" dirty="0">
              <a:solidFill>
                <a:srgbClr val="242423"/>
              </a:solidFill>
              <a:latin typeface="Heebo Regular Bold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38200" y="4000500"/>
          <a:ext cx="9677400" cy="5486399"/>
        </p:xfrm>
        <a:graphic>
          <a:graphicData uri="http://schemas.openxmlformats.org/drawingml/2006/table">
            <a:tbl>
              <a:tblPr/>
              <a:tblGrid>
                <a:gridCol w="2111061"/>
                <a:gridCol w="1394139"/>
                <a:gridCol w="1371600"/>
                <a:gridCol w="1371600"/>
                <a:gridCol w="1752600"/>
                <a:gridCol w="1676400"/>
              </a:tblGrid>
              <a:tr h="1520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Учреждение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Взрослое население 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учёте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Привито лиц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I дозой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Привито лиц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II дозой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привитого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взрослого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населения </a:t>
                      </a:r>
                      <a:endParaRPr lang="ru-RU" sz="18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 дозой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 привитого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взрослого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населения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 дозой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10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ЦЗ Тараклия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18504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2934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1989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0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ЦЗ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Твардица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0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ЦЗ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В.Пержей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0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ЦЗ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Кортен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0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ЦЗ Виноградовка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0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Р-н Тараклия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31745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5081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3546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090457" y="0"/>
            <a:ext cx="7197543" cy="10287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84541" y="2704429"/>
            <a:ext cx="7103459" cy="53275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13892" y="663275"/>
            <a:ext cx="892550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000"/>
              </a:lnSpc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Heebo Regular"/>
                <a:ea typeface="+mn-ea"/>
                <a:cs typeface="+mn-cs"/>
              </a:rPr>
              <a:t> </a:t>
            </a:r>
            <a:r>
              <a:rPr lang="ru-RU" sz="5000" dirty="0" smtClean="0">
                <a:solidFill>
                  <a:srgbClr val="242423"/>
                </a:solidFill>
                <a:latin typeface="Heebo Regular"/>
              </a:rPr>
              <a:t>В</a:t>
            </a:r>
            <a:r>
              <a:rPr kumimoji="0" lang="ru-RU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Heebo Regular"/>
                <a:ea typeface="+mn-ea"/>
                <a:cs typeface="+mn-cs"/>
              </a:rPr>
              <a:t>акцинация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Heebo Regular"/>
                <a:ea typeface="+mn-ea"/>
                <a:cs typeface="+mn-cs"/>
              </a:rPr>
              <a:t> против инфекции</a:t>
            </a:r>
            <a:r>
              <a:rPr lang="en-US" sz="5000" dirty="0" smtClean="0">
                <a:solidFill>
                  <a:srgbClr val="242423"/>
                </a:solidFill>
                <a:latin typeface="Heebo Regular"/>
              </a:rPr>
              <a:t> COVID-19</a:t>
            </a:r>
            <a:r>
              <a:rPr lang="ru-RU" sz="5000" dirty="0" smtClean="0">
                <a:solidFill>
                  <a:srgbClr val="242423"/>
                </a:solidFill>
                <a:latin typeface="Heebo Regular"/>
              </a:rPr>
              <a:t> (по полу)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5429207"/>
            <a:ext cx="8305450" cy="2083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971800" y="3009900"/>
          <a:ext cx="6705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8747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581400" y="576015"/>
            <a:ext cx="128778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solidFill>
                  <a:srgbClr val="242423"/>
                </a:solidFill>
                <a:latin typeface="Heebo Regular" panose="020B0604020202020204" charset="-79"/>
                <a:cs typeface="Heebo Regular" panose="020B0604020202020204" charset="-79"/>
              </a:rPr>
              <a:t>Еженедельные данные по компании вакцинации</a:t>
            </a:r>
            <a:r>
              <a:rPr kumimoji="0" lang="x-none" sz="4800" b="0" i="0" u="none" strike="noStrike" kern="1200" cap="none" spc="0" normalizeH="0" baseline="0" noProof="0" smtClean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Heebo Regular" panose="020B0604020202020204" charset="-79"/>
                <a:cs typeface="Heebo Regular" panose="020B0604020202020204" charset="-79"/>
              </a:rPr>
              <a:t> </a:t>
            </a:r>
            <a:r>
              <a:rPr lang="ru-RU" sz="4800" noProof="0" dirty="0" smtClean="0">
                <a:solidFill>
                  <a:srgbClr val="242423"/>
                </a:solidFill>
                <a:latin typeface="Heebo Regular" panose="020B0604020202020204" charset="-79"/>
                <a:cs typeface="Heebo Regular" panose="020B0604020202020204" charset="-79"/>
              </a:rPr>
              <a:t>против инфекции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Heebo Regular" panose="020B0604020202020204" charset="-79"/>
                <a:cs typeface="Heebo Regular" panose="020B0604020202020204" charset="-79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Heebo Regular" panose="020B0604020202020204" charset="-79"/>
                <a:cs typeface="Heebo Regular" panose="020B0604020202020204" charset="-79"/>
              </a:rPr>
              <a:t>COVID-19</a:t>
            </a:r>
            <a:endParaRPr kumimoji="0" lang="x-none" sz="4800" b="0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" panose="020B0604020202020204" charset="-79"/>
              <a:cs typeface="Heebo Regular" panose="020B0604020202020204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5429207"/>
            <a:ext cx="8305450" cy="2083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-2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438400" y="2552700"/>
          <a:ext cx="131826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66640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035123" cy="10287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62666" y="3111630"/>
            <a:ext cx="5509791" cy="55097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7200" y="1028700"/>
            <a:ext cx="73914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3600" dirty="0" smtClean="0">
                <a:solidFill>
                  <a:srgbClr val="242423"/>
                </a:solidFill>
                <a:latin typeface="Heebo Regular"/>
              </a:rPr>
              <a:t>СЛУЧАИ  ИНФЕКЦИИ </a:t>
            </a:r>
            <a:r>
              <a:rPr lang="en-US" sz="3600" dirty="0" smtClean="0">
                <a:solidFill>
                  <a:srgbClr val="242423"/>
                </a:solidFill>
                <a:latin typeface="Heebo Regular"/>
              </a:rPr>
              <a:t>  COVID-19 </a:t>
            </a:r>
            <a:r>
              <a:rPr lang="ru-RU" sz="3600" dirty="0" smtClean="0">
                <a:solidFill>
                  <a:srgbClr val="242423"/>
                </a:solidFill>
                <a:latin typeface="Heebo Regular"/>
              </a:rPr>
              <a:t>ПОСЛЕ  ВАКЦИНАЦИИ</a:t>
            </a:r>
            <a:endParaRPr lang="en-US" sz="3600" dirty="0">
              <a:solidFill>
                <a:srgbClr val="242423"/>
              </a:solidFill>
              <a:latin typeface="Heebo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701644" y="1943100"/>
            <a:ext cx="774815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3200" b="1" spc="-26" dirty="0" smtClean="0">
                <a:solidFill>
                  <a:srgbClr val="242423"/>
                </a:solidFill>
                <a:latin typeface="+mj-lt"/>
              </a:rPr>
              <a:t>0,</a:t>
            </a:r>
            <a:r>
              <a:rPr lang="ru-RU" sz="3200" b="1" spc="-26" dirty="0" smtClean="0">
                <a:solidFill>
                  <a:srgbClr val="242423"/>
                </a:solidFill>
                <a:latin typeface="+mj-lt"/>
              </a:rPr>
              <a:t>18</a:t>
            </a:r>
            <a:r>
              <a:rPr lang="en-US" sz="3200" b="1" spc="-26" dirty="0" smtClean="0">
                <a:solidFill>
                  <a:srgbClr val="242423"/>
                </a:solidFill>
                <a:latin typeface="+mj-lt"/>
              </a:rPr>
              <a:t> </a:t>
            </a:r>
            <a:r>
              <a:rPr lang="en-US" sz="3200" b="1" spc="-26" dirty="0">
                <a:solidFill>
                  <a:srgbClr val="242423"/>
                </a:solidFill>
                <a:latin typeface="+mj-lt"/>
              </a:rPr>
              <a:t>%  </a:t>
            </a:r>
            <a:r>
              <a:rPr lang="ru-RU" sz="3200" b="1" spc="-26" dirty="0" smtClean="0">
                <a:solidFill>
                  <a:srgbClr val="242423"/>
                </a:solidFill>
                <a:latin typeface="+mj-lt"/>
              </a:rPr>
              <a:t>после вакцинации имели положительный тест на </a:t>
            </a:r>
            <a:r>
              <a:rPr lang="en-US" sz="3200" b="1" spc="-26" dirty="0" smtClean="0">
                <a:solidFill>
                  <a:srgbClr val="242423"/>
                </a:solidFill>
                <a:latin typeface="+mj-lt"/>
              </a:rPr>
              <a:t>SARS-CoV-2</a:t>
            </a:r>
            <a:endParaRPr lang="ru-RU" sz="3200" b="1" spc="-26" dirty="0" smtClean="0">
              <a:solidFill>
                <a:srgbClr val="242423"/>
              </a:solidFill>
              <a:latin typeface="+mj-lt"/>
            </a:endParaRPr>
          </a:p>
          <a:p>
            <a:pPr>
              <a:lnSpc>
                <a:spcPts val="3640"/>
              </a:lnSpc>
            </a:pPr>
            <a:r>
              <a:rPr lang="en-US" sz="3200" spc="-25" dirty="0" smtClean="0">
                <a:solidFill>
                  <a:srgbClr val="242423"/>
                </a:solidFill>
                <a:latin typeface="+mj-lt"/>
              </a:rPr>
              <a:t>(1</a:t>
            </a:r>
            <a:r>
              <a:rPr lang="ru-RU" sz="3200" spc="-25" dirty="0" smtClean="0">
                <a:solidFill>
                  <a:srgbClr val="242423"/>
                </a:solidFill>
                <a:latin typeface="+mj-lt"/>
              </a:rPr>
              <a:t>6 человек из </a:t>
            </a:r>
            <a:r>
              <a:rPr lang="x-none" sz="3200" spc="-25" smtClean="0">
                <a:solidFill>
                  <a:srgbClr val="242423"/>
                </a:solidFill>
                <a:latin typeface="+mj-lt"/>
              </a:rPr>
              <a:t> </a:t>
            </a:r>
            <a:r>
              <a:rPr lang="ru-RU" sz="3200" spc="-25" dirty="0" smtClean="0">
                <a:solidFill>
                  <a:srgbClr val="242423"/>
                </a:solidFill>
                <a:latin typeface="+mj-lt"/>
              </a:rPr>
              <a:t>8 62</a:t>
            </a:r>
            <a:r>
              <a:rPr lang="en-US" sz="3200" spc="-25" dirty="0" smtClean="0">
                <a:solidFill>
                  <a:srgbClr val="242423"/>
                </a:solidFill>
                <a:latin typeface="+mj-lt"/>
              </a:rPr>
              <a:t>5</a:t>
            </a:r>
            <a:r>
              <a:rPr lang="en-US" sz="32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25" dirty="0" smtClean="0">
                <a:solidFill>
                  <a:srgbClr val="242423"/>
                </a:solidFill>
                <a:latin typeface="+mj-lt"/>
              </a:rPr>
              <a:t>вакцинированных</a:t>
            </a:r>
            <a:r>
              <a:rPr lang="en-US" sz="3200" spc="-25" dirty="0" smtClean="0">
                <a:solidFill>
                  <a:srgbClr val="242423"/>
                </a:solidFill>
                <a:latin typeface="+mj-lt"/>
              </a:rPr>
              <a:t>)</a:t>
            </a:r>
            <a:endParaRPr lang="en-US" sz="3200" spc="-25" dirty="0">
              <a:solidFill>
                <a:srgbClr val="242423"/>
              </a:solidFill>
              <a:latin typeface="+mj-lt"/>
            </a:endParaRPr>
          </a:p>
          <a:p>
            <a:pPr>
              <a:lnSpc>
                <a:spcPts val="3640"/>
              </a:lnSpc>
            </a:pPr>
            <a:endParaRPr lang="en-US" sz="2599" spc="-25" dirty="0">
              <a:solidFill>
                <a:srgbClr val="242423"/>
              </a:solidFill>
              <a:latin typeface="Heebo Regula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734550" y="4443272"/>
            <a:ext cx="7442200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ru-RU" sz="3200" b="1" spc="-26" dirty="0" smtClean="0">
                <a:solidFill>
                  <a:srgbClr val="242423"/>
                </a:solidFill>
                <a:latin typeface="+mj-lt"/>
              </a:rPr>
              <a:t>Средний интервал между вакцинацией и проявлением заболевания</a:t>
            </a:r>
            <a:r>
              <a:rPr lang="ru-RU" sz="3200" b="1" spc="-26" dirty="0" smtClean="0">
                <a:solidFill>
                  <a:srgbClr val="242423"/>
                </a:solidFill>
              </a:rPr>
              <a:t> - </a:t>
            </a:r>
            <a:r>
              <a:rPr lang="ru-RU" sz="3200" spc="-26" dirty="0" smtClean="0">
                <a:solidFill>
                  <a:srgbClr val="242423"/>
                </a:solidFill>
                <a:latin typeface="Heebo Regular Bold"/>
              </a:rPr>
              <a:t>2</a:t>
            </a:r>
            <a:r>
              <a:rPr lang="en-US" sz="3200" spc="-26" dirty="0" smtClean="0">
                <a:solidFill>
                  <a:srgbClr val="242423"/>
                </a:solidFill>
                <a:latin typeface="Heebo Regular Bold"/>
              </a:rPr>
              <a:t>5</a:t>
            </a:r>
            <a:r>
              <a:rPr lang="en-US" sz="3200" b="1" spc="-26" dirty="0" smtClean="0">
                <a:solidFill>
                  <a:srgbClr val="242423"/>
                </a:solidFill>
              </a:rPr>
              <a:t> </a:t>
            </a:r>
            <a:r>
              <a:rPr lang="ru-RU" sz="3200" b="1" spc="-26" dirty="0" smtClean="0">
                <a:solidFill>
                  <a:srgbClr val="242423"/>
                </a:solidFill>
              </a:rPr>
              <a:t>дней</a:t>
            </a:r>
            <a:r>
              <a:rPr lang="en-US" sz="3200" b="1" spc="-26" dirty="0" smtClean="0">
                <a:solidFill>
                  <a:srgbClr val="242423"/>
                </a:solidFill>
              </a:rPr>
              <a:t> </a:t>
            </a:r>
          </a:p>
          <a:p>
            <a:pPr>
              <a:lnSpc>
                <a:spcPts val="3640"/>
              </a:lnSpc>
            </a:pPr>
            <a:endParaRPr lang="en-US" sz="2599" spc="-25" dirty="0">
              <a:solidFill>
                <a:srgbClr val="242423"/>
              </a:solidFill>
              <a:latin typeface="Heebo Regular Bold"/>
            </a:endParaRPr>
          </a:p>
          <a:p>
            <a:pPr>
              <a:lnSpc>
                <a:spcPts val="3640"/>
              </a:lnSpc>
            </a:pPr>
            <a:endParaRPr lang="en-US" sz="2600" spc="-26" dirty="0">
              <a:solidFill>
                <a:srgbClr val="242423"/>
              </a:solidFill>
              <a:latin typeface="Heebo Regular Bold"/>
            </a:endParaRPr>
          </a:p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endParaRPr lang="en-US" sz="2600" spc="-26" dirty="0">
              <a:solidFill>
                <a:srgbClr val="242423"/>
              </a:solidFill>
              <a:latin typeface="Heebo Regular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616" b="55737"/>
          <a:stretch>
            <a:fillRect/>
          </a:stretch>
        </p:blipFill>
        <p:spPr>
          <a:xfrm>
            <a:off x="0" y="0"/>
            <a:ext cx="18288000" cy="52880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93018" y="5562917"/>
            <a:ext cx="7794982" cy="41603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7200" y="3034067"/>
            <a:ext cx="10035818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ru-RU" sz="6399" dirty="0" smtClean="0">
                <a:solidFill>
                  <a:srgbClr val="242423"/>
                </a:solidFill>
                <a:latin typeface="Heebo Regular Bold"/>
              </a:rPr>
              <a:t>Источники информации</a:t>
            </a:r>
            <a:endParaRPr lang="en-US" sz="6399" dirty="0">
              <a:solidFill>
                <a:srgbClr val="242423"/>
              </a:solidFill>
              <a:latin typeface="Heebo Regular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27104" y="6134100"/>
            <a:ext cx="9525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457200" y="5711056"/>
            <a:ext cx="14394048" cy="429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83"/>
              </a:lnSpc>
            </a:pPr>
            <a:r>
              <a:rPr lang="ru-RU" sz="4059" dirty="0" smtClean="0">
                <a:solidFill>
                  <a:srgbClr val="000000"/>
                </a:solidFill>
                <a:latin typeface="Arimo Bold"/>
              </a:rPr>
              <a:t>Официальные страницы</a:t>
            </a:r>
            <a:r>
              <a:rPr lang="en-US" sz="4059" dirty="0" smtClean="0">
                <a:solidFill>
                  <a:srgbClr val="000000"/>
                </a:solidFill>
                <a:latin typeface="Arimo Bold"/>
              </a:rPr>
              <a:t>:</a:t>
            </a:r>
            <a:endParaRPr lang="en-US" sz="4059" dirty="0">
              <a:solidFill>
                <a:srgbClr val="000000"/>
              </a:solidFill>
              <a:latin typeface="Arimo Bold"/>
            </a:endParaRPr>
          </a:p>
          <a:p>
            <a:pPr marL="876517" lvl="1" indent="-438258">
              <a:lnSpc>
                <a:spcPts val="5683"/>
              </a:lnSpc>
              <a:buFont typeface="Arial"/>
              <a:buChar char="•"/>
            </a:pPr>
            <a:r>
              <a:rPr lang="en-US" sz="4059" dirty="0">
                <a:solidFill>
                  <a:srgbClr val="000000"/>
                </a:solidFill>
                <a:latin typeface="Arimo Bold"/>
              </a:rPr>
              <a:t>https://vaccinare.gov.md/ </a:t>
            </a:r>
          </a:p>
          <a:p>
            <a:pPr marL="876517" lvl="1" indent="-438258">
              <a:lnSpc>
                <a:spcPts val="5683"/>
              </a:lnSpc>
              <a:buFont typeface="Arial"/>
              <a:buChar char="•"/>
            </a:pPr>
            <a:r>
              <a:rPr lang="en-US" sz="4059" dirty="0">
                <a:solidFill>
                  <a:srgbClr val="000000"/>
                </a:solidFill>
                <a:latin typeface="Arimo Bold"/>
              </a:rPr>
              <a:t>https://covidinfo.md/  </a:t>
            </a:r>
          </a:p>
          <a:p>
            <a:pPr marL="876517" lvl="1" indent="-438258">
              <a:lnSpc>
                <a:spcPts val="5683"/>
              </a:lnSpc>
              <a:buFont typeface="Arial"/>
              <a:buChar char="•"/>
            </a:pPr>
            <a:r>
              <a:rPr lang="en-US" sz="4059" dirty="0">
                <a:solidFill>
                  <a:srgbClr val="000000"/>
                </a:solidFill>
                <a:latin typeface="Arimo Bold"/>
              </a:rPr>
              <a:t>https://msmps.gov.md/</a:t>
            </a:r>
          </a:p>
          <a:p>
            <a:pPr marL="876517" lvl="1" indent="-438258">
              <a:lnSpc>
                <a:spcPts val="5683"/>
              </a:lnSpc>
              <a:buFont typeface="Arial"/>
              <a:buChar char="•"/>
            </a:pPr>
            <a:r>
              <a:rPr lang="en-US" sz="4059" dirty="0">
                <a:solidFill>
                  <a:srgbClr val="000000"/>
                </a:solidFill>
                <a:latin typeface="Arimo Bold"/>
              </a:rPr>
              <a:t>http://ansp.md/</a:t>
            </a:r>
          </a:p>
          <a:p>
            <a:pPr>
              <a:lnSpc>
                <a:spcPts val="5683"/>
              </a:lnSpc>
            </a:pPr>
            <a:endParaRPr lang="en-US" sz="4059" dirty="0">
              <a:solidFill>
                <a:srgbClr val="000000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77000" y="3042812"/>
            <a:ext cx="7103459" cy="53275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904986" y="1762128"/>
            <a:ext cx="5908027" cy="44310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430000" y="4758679"/>
            <a:ext cx="6858000" cy="5143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51918" y="5537121"/>
            <a:ext cx="6540496" cy="49053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44897" y="1828349"/>
            <a:ext cx="6901395" cy="517604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82834" y="533400"/>
            <a:ext cx="11692830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ru-RU" sz="5000" b="1" dirty="0" smtClean="0">
                <a:solidFill>
                  <a:srgbClr val="041A30"/>
                </a:solidFill>
                <a:latin typeface="Heebo Regular Bold"/>
              </a:rPr>
              <a:t>Защити себя </a:t>
            </a:r>
            <a:r>
              <a:rPr lang="en-US" sz="5000" dirty="0" smtClean="0">
                <a:solidFill>
                  <a:srgbClr val="041A30"/>
                </a:solidFill>
                <a:latin typeface="Heebo Regular Bold"/>
              </a:rPr>
              <a:t>! </a:t>
            </a:r>
            <a:endParaRPr lang="en-US" sz="5000" dirty="0">
              <a:solidFill>
                <a:srgbClr val="041A30"/>
              </a:solidFill>
              <a:latin typeface="Heebo Regular Bold"/>
            </a:endParaRPr>
          </a:p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ru-RU" sz="5000" b="1" dirty="0" err="1" smtClean="0">
                <a:solidFill>
                  <a:srgbClr val="041A30"/>
                </a:solidFill>
                <a:latin typeface="Heebo Regular Bold"/>
              </a:rPr>
              <a:t>Вакцинируйся</a:t>
            </a:r>
            <a:r>
              <a:rPr lang="ru-RU" sz="5000" b="1" dirty="0" smtClean="0">
                <a:solidFill>
                  <a:srgbClr val="041A30"/>
                </a:solidFill>
                <a:latin typeface="Heebo Regular Bold"/>
              </a:rPr>
              <a:t> против</a:t>
            </a:r>
            <a:r>
              <a:rPr lang="en-US" sz="5000" b="1" dirty="0" smtClean="0">
                <a:solidFill>
                  <a:srgbClr val="041A30"/>
                </a:solidFill>
                <a:latin typeface="Heebo Regular Bold"/>
              </a:rPr>
              <a:t> </a:t>
            </a:r>
            <a:r>
              <a:rPr lang="en-US" sz="5000" dirty="0">
                <a:solidFill>
                  <a:srgbClr val="041A30"/>
                </a:solidFill>
                <a:latin typeface="Heebo Regular Bold"/>
              </a:rPr>
              <a:t>#COVID19​!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12832</TotalTime>
  <Words>276</Words>
  <Application>Microsoft Office PowerPoint</Application>
  <PresentationFormat>Произвольный</PresentationFormat>
  <Paragraphs>133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Heebo Bold</vt:lpstr>
      <vt:lpstr>Heebo Regular</vt:lpstr>
      <vt:lpstr>DejaVu Serif</vt:lpstr>
      <vt:lpstr>Times New Roman</vt:lpstr>
      <vt:lpstr>Heebo Regular Bold</vt:lpstr>
      <vt:lpstr>Calibri</vt:lpstr>
      <vt:lpstr>Arimo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Ministerul Sănătății, Muncii și Protecției Sociale Agenția Națională pentru Sănătate Publică</dc:title>
  <dc:creator>Alexei™</dc:creator>
  <cp:lastModifiedBy>Sef</cp:lastModifiedBy>
  <cp:revision>181</cp:revision>
  <dcterms:created xsi:type="dcterms:W3CDTF">2006-08-16T00:00:00Z</dcterms:created>
  <dcterms:modified xsi:type="dcterms:W3CDTF">2021-08-23T13:18:32Z</dcterms:modified>
  <dc:identifier>DAEbepJulJk</dc:identifier>
</cp:coreProperties>
</file>